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57" r:id="rId4"/>
    <p:sldId id="258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9018" autoAdjust="0"/>
    <p:restoredTop sz="94660"/>
  </p:normalViewPr>
  <p:slideViewPr>
    <p:cSldViewPr snapToGrid="0">
      <p:cViewPr varScale="1">
        <p:scale>
          <a:sx n="78" d="100"/>
          <a:sy n="78" d="100"/>
        </p:scale>
        <p:origin x="64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olo e sotto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zio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cheda nome cita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10/26/2017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70C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it-IT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10/26/2017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istruzione.it/orientamento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istruzione.it/orientamento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7" Type="http://schemas.openxmlformats.org/officeDocument/2006/relationships/image" Target="../media/image4.png"/><Relationship Id="rId2" Type="http://schemas.openxmlformats.org/officeDocument/2006/relationships/hyperlink" Target="http://www.provincia.va.it/code/60157/GUIDA-PerCorsi-2015-2016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informagiovanisaronno.it/index.php/InFormaLavoro/Scuola-e-Formazione/dopo-la-terza-media.html" TargetMode="External"/><Relationship Id="rId5" Type="http://schemas.openxmlformats.org/officeDocument/2006/relationships/image" Target="../media/image3.jpeg"/><Relationship Id="rId4" Type="http://schemas.openxmlformats.org/officeDocument/2006/relationships/hyperlink" Target="http://www.informagiovanisaronno.it/index.php/InformaGiovani/Generale/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ovincia.va.it/" TargetMode="External"/><Relationship Id="rId7" Type="http://schemas.openxmlformats.org/officeDocument/2006/relationships/image" Target="../media/image7.jpeg"/><Relationship Id="rId2" Type="http://schemas.openxmlformats.org/officeDocument/2006/relationships/hyperlink" Target="http://www.provincia.mi.it/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comunedimilanopaginegiovani.it/" TargetMode="External"/><Relationship Id="rId5" Type="http://schemas.openxmlformats.org/officeDocument/2006/relationships/hyperlink" Target="http://www.informagiovanimilano.it/" TargetMode="External"/><Relationship Id="rId4" Type="http://schemas.openxmlformats.org/officeDocument/2006/relationships/hyperlink" Target="http://www.informagiovanisaronno.it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br>
              <a:rPr lang="it-IT" dirty="0"/>
            </a:br>
            <a:r>
              <a:rPr lang="it-IT" dirty="0"/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723134" y="2190417"/>
            <a:ext cx="9561251" cy="2831544"/>
          </a:xfrm>
          <a:prstGeom prst="rect">
            <a:avLst/>
          </a:prstGeom>
          <a:noFill/>
          <a:ln>
            <a:solidFill>
              <a:schemeClr val="accent2"/>
            </a:solidFill>
          </a:ln>
        </p:spPr>
        <p:txBody>
          <a:bodyPr wrap="square" rtlCol="0">
            <a:spAutoFit/>
            <a:scene3d>
              <a:camera prst="orthographicFront"/>
              <a:lightRig rig="threePt" dir="t"/>
            </a:scene3d>
            <a:sp3d extrusionH="57150">
              <a:bevelT w="38100" h="38100"/>
            </a:sp3d>
          </a:bodyPr>
          <a:lstStyle/>
          <a:p>
            <a:pPr algn="ctr"/>
            <a:r>
              <a:rPr lang="it-IT" sz="40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Orientarsi nella scelta:</a:t>
            </a:r>
          </a:p>
          <a:p>
            <a:pPr algn="ctr"/>
            <a:endParaRPr lang="it-IT" sz="40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r>
              <a:rPr lang="it-IT" sz="4000" dirty="0">
                <a:ln w="0"/>
                <a:solidFill>
                  <a:schemeClr val="accent2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  <a:latin typeface="Book Antiqua" panose="02040602050305030304" pitchFamily="18" charset="0"/>
              </a:rPr>
              <a:t>La Scuola più adatta a me</a:t>
            </a:r>
          </a:p>
          <a:p>
            <a:pPr algn="ctr"/>
            <a:endParaRPr lang="it-IT" sz="4000" dirty="0">
              <a:ln w="0"/>
              <a:solidFill>
                <a:schemeClr val="accent2"/>
              </a:soli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  <a:latin typeface="Book Antiqua" panose="02040602050305030304" pitchFamily="18" charset="0"/>
            </a:endParaRPr>
          </a:p>
          <a:p>
            <a:pPr algn="ctr"/>
            <a:endParaRPr lang="it-IT" dirty="0">
              <a:ln w="0"/>
              <a:gradFill flip="none" rotWithShape="1">
                <a:gsLst>
                  <a:gs pos="0">
                    <a:schemeClr val="accent1">
                      <a:tint val="66000"/>
                      <a:satMod val="160000"/>
                    </a:schemeClr>
                  </a:gs>
                  <a:gs pos="50000">
                    <a:schemeClr val="accent1">
                      <a:tint val="44500"/>
                      <a:satMod val="160000"/>
                    </a:schemeClr>
                  </a:gs>
                  <a:gs pos="100000">
                    <a:schemeClr val="accent1">
                      <a:tint val="23500"/>
                      <a:satMod val="160000"/>
                    </a:schemeClr>
                  </a:gs>
                </a:gsLst>
                <a:path path="circle">
                  <a:fillToRect l="50000" t="50000" r="50000" b="50000"/>
                </a:path>
                <a:tileRect/>
              </a:gradFill>
              <a:effectLst>
                <a:outerShdw blurRad="38100" dist="25400" dir="5400000" algn="ctr" rotWithShape="0">
                  <a:srgbClr val="6E747A">
                    <a:alpha val="43000"/>
                  </a:srgbClr>
                </a:outerShdw>
              </a:effectLst>
            </a:endParaRPr>
          </a:p>
        </p:txBody>
      </p:sp>
      <p:sp>
        <p:nvSpPr>
          <p:cNvPr id="5" name="CasellaDiTesto 4"/>
          <p:cNvSpPr txBox="1"/>
          <p:nvPr/>
        </p:nvSpPr>
        <p:spPr>
          <a:xfrm>
            <a:off x="363984" y="5805996"/>
            <a:ext cx="48383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Scuola secondaria di primo grado</a:t>
            </a:r>
          </a:p>
          <a:p>
            <a:r>
              <a:rPr lang="it-IT" dirty="0"/>
              <a:t>A. De Gasperi, Caronno Pertusella</a:t>
            </a:r>
          </a:p>
        </p:txBody>
      </p:sp>
    </p:spTree>
    <p:extLst>
      <p:ext uri="{BB962C8B-B14F-4D97-AF65-F5344CB8AC3E}">
        <p14:creationId xmlns:p14="http://schemas.microsoft.com/office/powerpoint/2010/main" val="2172579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01775" y="723674"/>
            <a:ext cx="10850639" cy="5799589"/>
          </a:xfrm>
          <a:solidFill>
            <a:schemeClr val="accent1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it-IT" dirty="0"/>
              <a:t>PROGETTO </a:t>
            </a:r>
            <a:r>
              <a:rPr lang="it-IT" dirty="0" err="1"/>
              <a:t>PMDay</a:t>
            </a:r>
            <a:r>
              <a:rPr lang="it-IT" dirty="0"/>
              <a:t> INDUSTRIAMOCI con UNIVA, Associazione Industriali di Varese, visite nelle aziende del territorio.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>
                <a:solidFill>
                  <a:srgbClr val="002060"/>
                </a:solidFill>
              </a:rPr>
              <a:t>15 novembre e 5 dicembre</a:t>
            </a:r>
            <a:r>
              <a:rPr lang="it-IT" dirty="0"/>
              <a:t> attività nelle classi con la dott.ssa </a:t>
            </a:r>
            <a:r>
              <a:rPr lang="it-IT" dirty="0" err="1"/>
              <a:t>Ramella</a:t>
            </a:r>
            <a:r>
              <a:rPr lang="it-IT" dirty="0"/>
              <a:t>, esperta in orientamento scolastico e professionale 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>
                <a:solidFill>
                  <a:srgbClr val="002060"/>
                </a:solidFill>
              </a:rPr>
              <a:t>13 novembre </a:t>
            </a:r>
            <a:r>
              <a:rPr lang="it-IT" dirty="0"/>
              <a:t>incontro con docenti e studenti Istituto Tecnico G. Zappa ( solo per alunni interessati a questa tipologia di scuola)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>
                <a:solidFill>
                  <a:srgbClr val="002060"/>
                </a:solidFill>
              </a:rPr>
              <a:t>13 novembre </a:t>
            </a:r>
            <a:r>
              <a:rPr lang="it-IT" dirty="0">
                <a:solidFill>
                  <a:schemeClr val="accent2"/>
                </a:solidFill>
              </a:rPr>
              <a:t> </a:t>
            </a:r>
            <a:r>
              <a:rPr lang="it-IT" dirty="0"/>
              <a:t>incontro docenti e studenti IAL Saronno (solo per alunni interessati a questa tipologia di scuola)</a:t>
            </a: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1751868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C:\Users\TOSHIBA\Pictures\Banner_IoScelgoIoStudio_02.png">
            <a:hlinkClick r:id="rId2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75623" y="935107"/>
            <a:ext cx="6930887" cy="4253947"/>
          </a:xfrm>
          <a:prstGeom prst="rect">
            <a:avLst/>
          </a:prstGeom>
          <a:noFill/>
        </p:spPr>
      </p:pic>
      <p:sp>
        <p:nvSpPr>
          <p:cNvPr id="3" name="Rettangolo 2"/>
          <p:cNvSpPr/>
          <p:nvPr/>
        </p:nvSpPr>
        <p:spPr>
          <a:xfrm>
            <a:off x="565339" y="2359479"/>
            <a:ext cx="10007411" cy="37147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endParaRPr lang="it-IT" dirty="0"/>
          </a:p>
          <a:p>
            <a:r>
              <a:rPr lang="it-IT" sz="3600" dirty="0">
                <a:hlinkClick r:id="rId4"/>
              </a:rPr>
              <a:t>http://www.istruzione.it/orientamento/</a:t>
            </a:r>
            <a:endParaRPr lang="it-IT" sz="3600" dirty="0"/>
          </a:p>
        </p:txBody>
      </p:sp>
    </p:spTree>
    <p:extLst>
      <p:ext uri="{BB962C8B-B14F-4D97-AF65-F5344CB8AC3E}">
        <p14:creationId xmlns:p14="http://schemas.microsoft.com/office/powerpoint/2010/main" val="3322540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>
            <a:hlinkClick r:id="rId2"/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8195" y="428625"/>
            <a:ext cx="2743200" cy="3413664"/>
          </a:xfrm>
          <a:prstGeom prst="rect">
            <a:avLst/>
          </a:prstGeom>
        </p:spPr>
      </p:pic>
      <p:pic>
        <p:nvPicPr>
          <p:cNvPr id="3" name="Immagine 2" descr="ig.jpg">
            <a:hlinkClick r:id="rId4" tgtFrame="&quot;_self&quot;" tooltip="&quot;InformaGiovani&quot;"/>
            <a:extLst>
              <a:ext uri="{FF2B5EF4-FFF2-40B4-BE49-F238E27FC236}">
                <a16:creationId xmlns:a16="http://schemas.microsoft.com/office/drawing/2014/main" id="{52762C20-6119-4587-9BB7-A20B233BF370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44193" y="428625"/>
            <a:ext cx="4540988" cy="348563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magine 7" descr="http://www.informagiovanisaronno.it/images/stories/sporient.png">
            <a:hlinkClick r:id="rId6" tgtFrame="&quot;_self&quot;"/>
            <a:extLst>
              <a:ext uri="{FF2B5EF4-FFF2-40B4-BE49-F238E27FC236}">
                <a16:creationId xmlns:a16="http://schemas.microsoft.com/office/drawing/2014/main" id="{1B66964D-EDCA-456D-B957-233CE9E342D7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28260" y="4146697"/>
            <a:ext cx="5209953" cy="22966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3797843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Segnaposto contenut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27986194"/>
              </p:ext>
            </p:extLst>
          </p:nvPr>
        </p:nvGraphicFramePr>
        <p:xfrm>
          <a:off x="865415" y="473527"/>
          <a:ext cx="9192984" cy="6309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6432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32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6432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141306"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Scuola Media ORIO VERGANI – via dello Sport, 18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Novate Milanese</a:t>
                      </a:r>
                      <a:endParaRPr lang="it-IT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SABATO 28 </a:t>
                      </a:r>
                      <a:r>
                        <a:rPr lang="it-IT" sz="2400" baseline="0" dirty="0">
                          <a:solidFill>
                            <a:schemeClr val="tx1"/>
                          </a:solidFill>
                        </a:rPr>
                        <a:t>OTTOBRE</a:t>
                      </a:r>
                      <a:endParaRPr lang="it-IT" sz="2400" dirty="0">
                        <a:solidFill>
                          <a:schemeClr val="tx1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dirty="0">
                          <a:solidFill>
                            <a:schemeClr val="tx1"/>
                          </a:solidFill>
                        </a:rPr>
                        <a:t>10,00-17,00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41306"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IC “Marco Polo” plesso Giovanni XXIII – Via Monza, 18 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Senago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SABATO 4</a:t>
                      </a:r>
                      <a:r>
                        <a:rPr lang="it-IT" sz="2400" b="1" baseline="0" dirty="0"/>
                        <a:t> NOVEM</a:t>
                      </a:r>
                      <a:r>
                        <a:rPr lang="it-IT" sz="2400" b="1" dirty="0"/>
                        <a:t>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8.30-12.30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92477">
                <a:tc>
                  <a:txBody>
                    <a:bodyPr/>
                    <a:lstStyle/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ITIS “Riva” – via Carso 6/b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Saronno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VENERDI’ 10 E SABATO 11 NOVEMBRE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VENERDI’ 10</a:t>
                      </a:r>
                    </a:p>
                    <a:p>
                      <a:pPr algn="ctr"/>
                      <a:r>
                        <a:rPr lang="it-IT" sz="2400" b="1" dirty="0"/>
                        <a:t>15-18</a:t>
                      </a:r>
                    </a:p>
                    <a:p>
                      <a:pPr algn="ctr"/>
                      <a:r>
                        <a:rPr lang="it-IT" sz="2400" b="1" dirty="0"/>
                        <a:t>SABATO 11 </a:t>
                      </a:r>
                    </a:p>
                    <a:p>
                      <a:pPr algn="ctr"/>
                      <a:r>
                        <a:rPr lang="it-IT" sz="2400" b="1" dirty="0"/>
                        <a:t> 9</a:t>
                      </a:r>
                      <a:r>
                        <a:rPr lang="it-IT" sz="2400" b="1" baseline="0" dirty="0"/>
                        <a:t> – 13   E   15-18</a:t>
                      </a:r>
                      <a:endParaRPr lang="it-IT" sz="2400" b="1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141306">
                <a:tc>
                  <a:txBody>
                    <a:bodyPr/>
                    <a:lstStyle/>
                    <a:p>
                      <a:r>
                        <a:rPr lang="it-IT" sz="1800" b="1" i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Scuola vo cercando</a:t>
                      </a:r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Sala Polivalente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via S. Francesco</a:t>
                      </a:r>
                    </a:p>
                    <a:p>
                      <a:r>
                        <a:rPr lang="it-IT" sz="18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Solaro</a:t>
                      </a:r>
                      <a:endParaRPr lang="it-IT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DOMENICA 12 NOVEMBRE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10-18,30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141306">
                <a:tc>
                  <a:txBody>
                    <a:bodyPr/>
                    <a:lstStyle/>
                    <a:p>
                      <a:r>
                        <a:rPr lang="it-IT" b="1" dirty="0"/>
                        <a:t>Scuola Primaria</a:t>
                      </a:r>
                    </a:p>
                    <a:p>
                      <a:r>
                        <a:rPr lang="it-IT" b="1" dirty="0"/>
                        <a:t>Salvador Allende</a:t>
                      </a:r>
                    </a:p>
                    <a:p>
                      <a:r>
                        <a:rPr lang="it-IT" b="1" dirty="0"/>
                        <a:t>Via Milano, 127</a:t>
                      </a:r>
                    </a:p>
                    <a:p>
                      <a:r>
                        <a:rPr lang="it-IT" b="1" dirty="0"/>
                        <a:t>Garbagnate Milanese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SABATO</a:t>
                      </a:r>
                    </a:p>
                    <a:p>
                      <a:pPr algn="ctr"/>
                      <a:r>
                        <a:rPr lang="it-IT" sz="2400" b="1" dirty="0"/>
                        <a:t>11 NOVEMBRE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2400" b="1" dirty="0"/>
                        <a:t>9,30-13,00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82579436"/>
                  </a:ext>
                </a:extLst>
              </a:tr>
            </a:tbl>
          </a:graphicData>
        </a:graphic>
      </p:graphicFrame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344151" y="4589832"/>
            <a:ext cx="1738976" cy="19413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CasellaDiTesto 3">
            <a:extLst>
              <a:ext uri="{FF2B5EF4-FFF2-40B4-BE49-F238E27FC236}">
                <a16:creationId xmlns:a16="http://schemas.microsoft.com/office/drawing/2014/main" id="{72764377-9E5E-4D26-B31C-569E5641B849}"/>
              </a:ext>
            </a:extLst>
          </p:cNvPr>
          <p:cNvSpPr txBox="1"/>
          <p:nvPr/>
        </p:nvSpPr>
        <p:spPr>
          <a:xfrm>
            <a:off x="2930979" y="0"/>
            <a:ext cx="5200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b="1" dirty="0"/>
              <a:t>SALONI </a:t>
            </a:r>
            <a:r>
              <a:rPr lang="it-IT" sz="18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SCUOLE SECONDARIE II GRADO</a:t>
            </a:r>
          </a:p>
        </p:txBody>
      </p:sp>
    </p:spTree>
    <p:extLst>
      <p:ext uri="{BB962C8B-B14F-4D97-AF65-F5344CB8AC3E}">
        <p14:creationId xmlns:p14="http://schemas.microsoft.com/office/powerpoint/2010/main" val="41570306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835646" y="179105"/>
            <a:ext cx="7083988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3200" b="1" dirty="0"/>
              <a:t>Verranno fornite informazioni relative a:</a:t>
            </a:r>
          </a:p>
          <a:p>
            <a:pPr algn="ctr"/>
            <a:endParaRPr lang="it-IT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200" b="1" dirty="0"/>
              <a:t>Indirizzi scuole secondarie II grado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200" b="1" dirty="0"/>
              <a:t>Open </a:t>
            </a:r>
            <a:r>
              <a:rPr lang="it-IT" sz="3200" b="1" dirty="0" err="1"/>
              <a:t>day</a:t>
            </a:r>
            <a:endParaRPr lang="it-IT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200" b="1" dirty="0"/>
              <a:t>Stage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endParaRPr lang="it-IT" sz="3200" b="1" dirty="0"/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it-IT" sz="3200" b="1" dirty="0"/>
              <a:t>Consiglio orientativo</a:t>
            </a:r>
          </a:p>
          <a:p>
            <a:endParaRPr lang="it-IT" dirty="0"/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47658" y="3218072"/>
            <a:ext cx="4762500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87083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sellaDiTesto 1"/>
          <p:cNvSpPr txBox="1"/>
          <p:nvPr/>
        </p:nvSpPr>
        <p:spPr>
          <a:xfrm>
            <a:off x="157742" y="787870"/>
            <a:ext cx="6757409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/>
              <a:t>Infine alcuni siti dove poter raccogliere ulteriori informazioni</a:t>
            </a:r>
          </a:p>
          <a:p>
            <a:pPr algn="ctr"/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Sito della scuola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Siti web delle province</a:t>
            </a:r>
          </a:p>
          <a:p>
            <a:endParaRPr lang="it-IT" dirty="0"/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highlight>
                  <a:srgbClr val="000080"/>
                </a:highlight>
                <a:hlinkClick r:id="rId2"/>
              </a:rPr>
              <a:t>www.provincia.mi.it</a:t>
            </a:r>
            <a:endParaRPr lang="it-IT" dirty="0">
              <a:highlight>
                <a:srgbClr val="000080"/>
              </a:highlight>
            </a:endParaRPr>
          </a:p>
          <a:p>
            <a:pPr marL="285750" indent="-285750" algn="ctr">
              <a:buFont typeface="Arial" panose="020B0604020202020204" pitchFamily="34" charset="0"/>
              <a:buChar char="•"/>
            </a:pPr>
            <a:r>
              <a:rPr lang="it-IT" dirty="0">
                <a:highlight>
                  <a:srgbClr val="000080"/>
                </a:highlight>
                <a:hlinkClick r:id="rId3"/>
              </a:rPr>
              <a:t>www.provincia.va.it</a:t>
            </a:r>
            <a:endParaRPr lang="it-IT" dirty="0">
              <a:highlight>
                <a:srgbClr val="000080"/>
              </a:highlight>
            </a:endParaRPr>
          </a:p>
          <a:p>
            <a:pPr algn="ctr"/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 err="1"/>
              <a:t>Informagiovani</a:t>
            </a:r>
            <a:r>
              <a:rPr lang="it-IT" dirty="0"/>
              <a:t>: 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b="1" dirty="0">
              <a:solidFill>
                <a:srgbClr val="002060"/>
              </a:solidFill>
            </a:endParaRP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highlight>
                  <a:srgbClr val="000080"/>
                </a:highlight>
                <a:hlinkClick r:id="rId4"/>
              </a:rPr>
              <a:t>www.informagiovanisaronno.it</a:t>
            </a:r>
            <a:endParaRPr lang="it-IT" dirty="0">
              <a:solidFill>
                <a:schemeClr val="accent2">
                  <a:lumMod val="50000"/>
                </a:schemeClr>
              </a:solidFill>
              <a:highlight>
                <a:srgbClr val="000080"/>
              </a:highlight>
            </a:endParaRP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highlight>
                  <a:srgbClr val="000080"/>
                </a:highlight>
                <a:hlinkClick r:id="rId5"/>
              </a:rPr>
              <a:t>www.informagiovanimilano.it</a:t>
            </a:r>
            <a:endParaRPr lang="it-IT" dirty="0">
              <a:solidFill>
                <a:schemeClr val="accent2">
                  <a:lumMod val="50000"/>
                </a:schemeClr>
              </a:solidFill>
              <a:highlight>
                <a:srgbClr val="000080"/>
              </a:highlight>
            </a:endParaRPr>
          </a:p>
          <a:p>
            <a:r>
              <a:rPr lang="it-IT" dirty="0">
                <a:solidFill>
                  <a:schemeClr val="accent2">
                    <a:lumMod val="50000"/>
                  </a:schemeClr>
                </a:solidFill>
                <a:highlight>
                  <a:srgbClr val="000080"/>
                </a:highlight>
                <a:hlinkClick r:id="rId6"/>
              </a:rPr>
              <a:t>www.comunedimilanopaginegiovani.it</a:t>
            </a:r>
            <a:endParaRPr lang="it-IT" dirty="0">
              <a:solidFill>
                <a:schemeClr val="accent2">
                  <a:lumMod val="50000"/>
                </a:schemeClr>
              </a:solidFill>
              <a:highlight>
                <a:srgbClr val="000080"/>
              </a:highlight>
            </a:endParaRPr>
          </a:p>
          <a:p>
            <a:endParaRPr lang="it-IT" b="1" dirty="0">
              <a:solidFill>
                <a:srgbClr val="002060"/>
              </a:solidFill>
            </a:endParaRPr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MIUR istruzione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dirty="0"/>
          </a:p>
          <a:p>
            <a:endParaRPr lang="it-IT" dirty="0"/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/>
              <a:t>Confronto costante per alunni e genitori con gli insegnanti</a:t>
            </a:r>
          </a:p>
          <a:p>
            <a:pPr algn="ctr"/>
            <a:endParaRPr lang="it-IT" dirty="0"/>
          </a:p>
        </p:txBody>
      </p:sp>
      <p:pic>
        <p:nvPicPr>
          <p:cNvPr id="3" name="Immagine 2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7645" y="1616668"/>
            <a:ext cx="4014061" cy="40683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1528603"/>
      </p:ext>
    </p:extLst>
  </p:cSld>
  <p:clrMapOvr>
    <a:masterClrMapping/>
  </p:clrMapOvr>
</p:sld>
</file>

<file path=ppt/theme/theme1.xml><?xml version="1.0" encoding="utf-8"?>
<a:theme xmlns:a="http://schemas.openxmlformats.org/drawingml/2006/main" name="Sfaccettatur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118</TotalTime>
  <Words>282</Words>
  <Application>Microsoft Office PowerPoint</Application>
  <PresentationFormat>Widescreen</PresentationFormat>
  <Paragraphs>83</Paragraphs>
  <Slides>7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Arial</vt:lpstr>
      <vt:lpstr>Book Antiqua</vt:lpstr>
      <vt:lpstr>Trebuchet MS</vt:lpstr>
      <vt:lpstr>Wingdings</vt:lpstr>
      <vt:lpstr>Wingdings 3</vt:lpstr>
      <vt:lpstr>Sfaccettatura</vt:lpstr>
      <vt:lpstr>  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</dc:title>
  <dc:creator>paola monti</dc:creator>
  <cp:lastModifiedBy>paola monti</cp:lastModifiedBy>
  <cp:revision>22</cp:revision>
  <dcterms:created xsi:type="dcterms:W3CDTF">2016-10-16T07:30:12Z</dcterms:created>
  <dcterms:modified xsi:type="dcterms:W3CDTF">2017-10-26T16:25:05Z</dcterms:modified>
</cp:coreProperties>
</file>